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256" r:id="rId2"/>
    <p:sldId id="259" r:id="rId3"/>
    <p:sldId id="257" r:id="rId4"/>
    <p:sldId id="260" r:id="rId5"/>
    <p:sldId id="258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75" r:id="rId14"/>
    <p:sldId id="268" r:id="rId15"/>
    <p:sldId id="269" r:id="rId16"/>
    <p:sldId id="271" r:id="rId17"/>
    <p:sldId id="272" r:id="rId18"/>
    <p:sldId id="273" r:id="rId19"/>
    <p:sldId id="274" r:id="rId20"/>
    <p:sldId id="300" r:id="rId21"/>
    <p:sldId id="270" r:id="rId22"/>
    <p:sldId id="278" r:id="rId23"/>
    <p:sldId id="279" r:id="rId24"/>
    <p:sldId id="280" r:id="rId25"/>
    <p:sldId id="281" r:id="rId26"/>
    <p:sldId id="282" r:id="rId27"/>
    <p:sldId id="283" r:id="rId28"/>
    <p:sldId id="276" r:id="rId29"/>
    <p:sldId id="284" r:id="rId30"/>
    <p:sldId id="285" r:id="rId31"/>
    <p:sldId id="287" r:id="rId32"/>
    <p:sldId id="288" r:id="rId33"/>
    <p:sldId id="289" r:id="rId34"/>
    <p:sldId id="290" r:id="rId35"/>
    <p:sldId id="292" r:id="rId36"/>
    <p:sldId id="293" r:id="rId37"/>
    <p:sldId id="294" r:id="rId38"/>
    <p:sldId id="295" r:id="rId39"/>
    <p:sldId id="296" r:id="rId40"/>
    <p:sldId id="297" r:id="rId41"/>
    <p:sldId id="298" r:id="rId42"/>
  </p:sldIdLst>
  <p:sldSz cx="12192000" cy="6858000"/>
  <p:notesSz cx="6985000" cy="9283700"/>
  <p:custDataLst>
    <p:tags r:id="rId4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459206DC-A420-416C-B972-9E18FD31779D}">
          <p14:sldIdLst>
            <p14:sldId id="256"/>
            <p14:sldId id="259"/>
          </p14:sldIdLst>
        </p14:section>
        <p14:section name="G-Word" id="{8033E941-321F-49F2-9143-7F05B1989147}">
          <p14:sldIdLst>
            <p14:sldId id="257"/>
            <p14:sldId id="260"/>
            <p14:sldId id="258"/>
            <p14:sldId id="261"/>
            <p14:sldId id="262"/>
          </p14:sldIdLst>
        </p14:section>
        <p14:section name="Gamification 101" id="{DEF15E13-F5B0-4812-9CF9-C90031C921D4}">
          <p14:sldIdLst>
            <p14:sldId id="263"/>
            <p14:sldId id="264"/>
            <p14:sldId id="265"/>
            <p14:sldId id="267"/>
            <p14:sldId id="266"/>
            <p14:sldId id="275"/>
            <p14:sldId id="268"/>
            <p14:sldId id="269"/>
            <p14:sldId id="271"/>
            <p14:sldId id="272"/>
            <p14:sldId id="273"/>
            <p14:sldId id="274"/>
            <p14:sldId id="300"/>
            <p14:sldId id="270"/>
            <p14:sldId id="278"/>
            <p14:sldId id="279"/>
            <p14:sldId id="280"/>
            <p14:sldId id="281"/>
            <p14:sldId id="282"/>
            <p14:sldId id="283"/>
            <p14:sldId id="276"/>
          </p14:sldIdLst>
        </p14:section>
        <p14:section name="LearningSite Case Study" id="{18545B2F-2A9C-4B72-9872-617104E534FC}">
          <p14:sldIdLst>
            <p14:sldId id="284"/>
            <p14:sldId id="285"/>
            <p14:sldId id="287"/>
            <p14:sldId id="288"/>
            <p14:sldId id="289"/>
            <p14:sldId id="290"/>
            <p14:sldId id="292"/>
            <p14:sldId id="293"/>
            <p14:sldId id="294"/>
            <p14:sldId id="295"/>
            <p14:sldId id="296"/>
            <p14:sldId id="297"/>
          </p14:sldIdLst>
        </p14:section>
        <p14:section name="Getting Buy-in" id="{0245D1B7-59E4-4938-A932-64DEE40BF389}">
          <p14:sldIdLst>
            <p14:sldId id="29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931E"/>
    <a:srgbClr val="010203"/>
    <a:srgbClr val="00EA8B"/>
    <a:srgbClr val="00FF99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004" autoAdjust="0"/>
    <p:restoredTop sz="63971" autoAdjust="0"/>
  </p:normalViewPr>
  <p:slideViewPr>
    <p:cSldViewPr>
      <p:cViewPr varScale="1">
        <p:scale>
          <a:sx n="82" d="100"/>
          <a:sy n="82" d="100"/>
        </p:scale>
        <p:origin x="72" y="160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24" y="7158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0F8F972-9376-444E-BCA7-062B5A63C52D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</dgm:pt>
    <dgm:pt modelId="{2DDAC1CD-7C69-4AA6-9A77-2CA5E2483315}">
      <dgm:prSet phldrT="[Text]"/>
      <dgm:spPr/>
      <dgm:t>
        <a:bodyPr/>
        <a:lstStyle/>
        <a:p>
          <a:r>
            <a:rPr lang="en-US" dirty="0" smtClean="0"/>
            <a:t>Gamification</a:t>
          </a:r>
          <a:endParaRPr lang="en-US" dirty="0"/>
        </a:p>
      </dgm:t>
    </dgm:pt>
    <dgm:pt modelId="{2E5F3A89-37B0-4F91-9628-338CBB559786}" type="parTrans" cxnId="{110FBD3C-46B5-43DC-894A-539119AD6FE6}">
      <dgm:prSet/>
      <dgm:spPr/>
      <dgm:t>
        <a:bodyPr/>
        <a:lstStyle/>
        <a:p>
          <a:endParaRPr lang="en-US"/>
        </a:p>
      </dgm:t>
    </dgm:pt>
    <dgm:pt modelId="{F0D93777-4B97-4290-A741-D814CDEB9296}" type="sibTrans" cxnId="{110FBD3C-46B5-43DC-894A-539119AD6FE6}">
      <dgm:prSet/>
      <dgm:spPr/>
      <dgm:t>
        <a:bodyPr/>
        <a:lstStyle/>
        <a:p>
          <a:endParaRPr lang="en-US"/>
        </a:p>
      </dgm:t>
    </dgm:pt>
    <dgm:pt modelId="{476B263A-CE0F-4AB2-AE9A-0BE79A2963CC}">
      <dgm:prSet phldrT="[Text]"/>
      <dgm:spPr/>
      <dgm:t>
        <a:bodyPr/>
        <a:lstStyle/>
        <a:p>
          <a:r>
            <a:rPr lang="en-US" dirty="0" smtClean="0"/>
            <a:t>Engagement</a:t>
          </a:r>
          <a:endParaRPr lang="en-US" dirty="0"/>
        </a:p>
      </dgm:t>
    </dgm:pt>
    <dgm:pt modelId="{32621AAD-7553-48B5-8A63-5339BE11A89E}" type="parTrans" cxnId="{72A5D880-8304-43AE-AACB-C93390266D6A}">
      <dgm:prSet/>
      <dgm:spPr/>
      <dgm:t>
        <a:bodyPr/>
        <a:lstStyle/>
        <a:p>
          <a:endParaRPr lang="en-US"/>
        </a:p>
      </dgm:t>
    </dgm:pt>
    <dgm:pt modelId="{DC0ECB61-C7A2-4100-98C9-D436A945A487}" type="sibTrans" cxnId="{72A5D880-8304-43AE-AACB-C93390266D6A}">
      <dgm:prSet/>
      <dgm:spPr/>
      <dgm:t>
        <a:bodyPr/>
        <a:lstStyle/>
        <a:p>
          <a:endParaRPr lang="en-US"/>
        </a:p>
      </dgm:t>
    </dgm:pt>
    <dgm:pt modelId="{413D1C36-7C35-4A4B-B9BF-AA1BB17C428D}">
      <dgm:prSet phldrT="[Text]"/>
      <dgm:spPr/>
      <dgm:t>
        <a:bodyPr/>
        <a:lstStyle/>
        <a:p>
          <a:r>
            <a:rPr lang="en-US" dirty="0" smtClean="0"/>
            <a:t>Adoption</a:t>
          </a:r>
          <a:endParaRPr lang="en-US" dirty="0"/>
        </a:p>
      </dgm:t>
    </dgm:pt>
    <dgm:pt modelId="{32010490-920C-4733-9890-CAFB034F5601}" type="parTrans" cxnId="{8EBEB446-C0AD-484C-A6CB-98D6BA5FA880}">
      <dgm:prSet/>
      <dgm:spPr/>
      <dgm:t>
        <a:bodyPr/>
        <a:lstStyle/>
        <a:p>
          <a:endParaRPr lang="en-US"/>
        </a:p>
      </dgm:t>
    </dgm:pt>
    <dgm:pt modelId="{13DE2CFC-EBAC-4848-BB9A-8F675BA205CF}" type="sibTrans" cxnId="{8EBEB446-C0AD-484C-A6CB-98D6BA5FA880}">
      <dgm:prSet/>
      <dgm:spPr/>
      <dgm:t>
        <a:bodyPr/>
        <a:lstStyle/>
        <a:p>
          <a:endParaRPr lang="en-US"/>
        </a:p>
      </dgm:t>
    </dgm:pt>
    <dgm:pt modelId="{7DC1FF29-CAFC-41C0-AA98-11A9514D7C7F}">
      <dgm:prSet phldrT="[Text]"/>
      <dgm:spPr/>
      <dgm:t>
        <a:bodyPr/>
        <a:lstStyle/>
        <a:p>
          <a:r>
            <a:rPr lang="en-US" dirty="0" smtClean="0"/>
            <a:t>Usage</a:t>
          </a:r>
          <a:endParaRPr lang="en-US" dirty="0"/>
        </a:p>
      </dgm:t>
    </dgm:pt>
    <dgm:pt modelId="{A2CA20A2-4DD3-4DF9-AEA0-568B422E25FF}" type="parTrans" cxnId="{0F2431B7-6644-4D6C-8AFD-34DB0AD66895}">
      <dgm:prSet/>
      <dgm:spPr/>
      <dgm:t>
        <a:bodyPr/>
        <a:lstStyle/>
        <a:p>
          <a:endParaRPr lang="en-US"/>
        </a:p>
      </dgm:t>
    </dgm:pt>
    <dgm:pt modelId="{812236BE-20F2-444D-B0D6-EFF09C578297}" type="sibTrans" cxnId="{0F2431B7-6644-4D6C-8AFD-34DB0AD66895}">
      <dgm:prSet/>
      <dgm:spPr/>
      <dgm:t>
        <a:bodyPr/>
        <a:lstStyle/>
        <a:p>
          <a:endParaRPr lang="en-US"/>
        </a:p>
      </dgm:t>
    </dgm:pt>
    <dgm:pt modelId="{E34439C2-8449-4369-A16C-67191C6DF873}" type="pres">
      <dgm:prSet presAssocID="{E0F8F972-9376-444E-BCA7-062B5A63C52D}" presName="Name0" presStyleCnt="0">
        <dgm:presLayoutVars>
          <dgm:dir/>
          <dgm:animLvl val="lvl"/>
          <dgm:resizeHandles val="exact"/>
        </dgm:presLayoutVars>
      </dgm:prSet>
      <dgm:spPr/>
    </dgm:pt>
    <dgm:pt modelId="{5C2061E7-6A61-4D4E-8044-9264C9123DA3}" type="pres">
      <dgm:prSet presAssocID="{E0F8F972-9376-444E-BCA7-062B5A63C52D}" presName="dummy" presStyleCnt="0"/>
      <dgm:spPr/>
    </dgm:pt>
    <dgm:pt modelId="{037D8324-CD0E-47ED-B76F-E7AD29329B1E}" type="pres">
      <dgm:prSet presAssocID="{E0F8F972-9376-444E-BCA7-062B5A63C52D}" presName="linH" presStyleCnt="0"/>
      <dgm:spPr/>
    </dgm:pt>
    <dgm:pt modelId="{D08EF8E7-D113-4CB3-A31D-082E1293F3A9}" type="pres">
      <dgm:prSet presAssocID="{E0F8F972-9376-444E-BCA7-062B5A63C52D}" presName="padding1" presStyleCnt="0"/>
      <dgm:spPr/>
    </dgm:pt>
    <dgm:pt modelId="{90F267C9-BA1B-4A0C-80CF-85E014E419C2}" type="pres">
      <dgm:prSet presAssocID="{2DDAC1CD-7C69-4AA6-9A77-2CA5E2483315}" presName="linV" presStyleCnt="0"/>
      <dgm:spPr/>
    </dgm:pt>
    <dgm:pt modelId="{0E3B78EA-1BF8-4D5F-B51D-7271BE7B2DAC}" type="pres">
      <dgm:prSet presAssocID="{2DDAC1CD-7C69-4AA6-9A77-2CA5E2483315}" presName="spVertical1" presStyleCnt="0"/>
      <dgm:spPr/>
    </dgm:pt>
    <dgm:pt modelId="{6FF71358-DC0C-4FE4-9D47-600A2FFA54BA}" type="pres">
      <dgm:prSet presAssocID="{2DDAC1CD-7C69-4AA6-9A77-2CA5E2483315}" presName="parTx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EB7CA6-17DD-406E-8105-6BA034788652}" type="pres">
      <dgm:prSet presAssocID="{2DDAC1CD-7C69-4AA6-9A77-2CA5E2483315}" presName="spVertical2" presStyleCnt="0"/>
      <dgm:spPr/>
    </dgm:pt>
    <dgm:pt modelId="{7D247AEC-1A6F-4F18-B0F5-0F1A24A78F7F}" type="pres">
      <dgm:prSet presAssocID="{2DDAC1CD-7C69-4AA6-9A77-2CA5E2483315}" presName="spVertical3" presStyleCnt="0"/>
      <dgm:spPr/>
    </dgm:pt>
    <dgm:pt modelId="{789C65A4-4D47-48F8-8096-29A82301C400}" type="pres">
      <dgm:prSet presAssocID="{F0D93777-4B97-4290-A741-D814CDEB9296}" presName="space" presStyleCnt="0"/>
      <dgm:spPr/>
    </dgm:pt>
    <dgm:pt modelId="{6FF848F1-47F6-46B0-AAA6-2D88C1D096E9}" type="pres">
      <dgm:prSet presAssocID="{476B263A-CE0F-4AB2-AE9A-0BE79A2963CC}" presName="linV" presStyleCnt="0"/>
      <dgm:spPr/>
    </dgm:pt>
    <dgm:pt modelId="{4B1F2B35-07C5-4B97-8DA6-ACB3FA96406F}" type="pres">
      <dgm:prSet presAssocID="{476B263A-CE0F-4AB2-AE9A-0BE79A2963CC}" presName="spVertical1" presStyleCnt="0"/>
      <dgm:spPr/>
    </dgm:pt>
    <dgm:pt modelId="{6763EB8B-B9C6-4F09-AB07-841EAA22834D}" type="pres">
      <dgm:prSet presAssocID="{476B263A-CE0F-4AB2-AE9A-0BE79A2963CC}" presName="parTx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F2E43C-3D3C-49BE-9F63-11CED4B21A4A}" type="pres">
      <dgm:prSet presAssocID="{476B263A-CE0F-4AB2-AE9A-0BE79A2963CC}" presName="spVertical2" presStyleCnt="0"/>
      <dgm:spPr/>
    </dgm:pt>
    <dgm:pt modelId="{047CF6C4-A3BF-4F74-8A8E-75A3E9AA3904}" type="pres">
      <dgm:prSet presAssocID="{476B263A-CE0F-4AB2-AE9A-0BE79A2963CC}" presName="spVertical3" presStyleCnt="0"/>
      <dgm:spPr/>
    </dgm:pt>
    <dgm:pt modelId="{54B8635A-F772-44BA-ADF8-75F0C717B7BC}" type="pres">
      <dgm:prSet presAssocID="{DC0ECB61-C7A2-4100-98C9-D436A945A487}" presName="space" presStyleCnt="0"/>
      <dgm:spPr/>
    </dgm:pt>
    <dgm:pt modelId="{C57E1029-717F-4B74-9C5B-61878D623FBF}" type="pres">
      <dgm:prSet presAssocID="{413D1C36-7C35-4A4B-B9BF-AA1BB17C428D}" presName="linV" presStyleCnt="0"/>
      <dgm:spPr/>
    </dgm:pt>
    <dgm:pt modelId="{AD74B06F-6C90-4BCC-BE3F-46B101568D5E}" type="pres">
      <dgm:prSet presAssocID="{413D1C36-7C35-4A4B-B9BF-AA1BB17C428D}" presName="spVertical1" presStyleCnt="0"/>
      <dgm:spPr/>
    </dgm:pt>
    <dgm:pt modelId="{062ABA4B-6BFA-4DCD-AE6C-B45E25FE23E9}" type="pres">
      <dgm:prSet presAssocID="{413D1C36-7C35-4A4B-B9BF-AA1BB17C428D}" presName="parTx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40D16E-C7A7-40CC-B31B-22FFA26A4DF0}" type="pres">
      <dgm:prSet presAssocID="{413D1C36-7C35-4A4B-B9BF-AA1BB17C428D}" presName="spVertical2" presStyleCnt="0"/>
      <dgm:spPr/>
    </dgm:pt>
    <dgm:pt modelId="{B0848CC6-F1E3-4B2E-BC6F-DAB4564671A2}" type="pres">
      <dgm:prSet presAssocID="{413D1C36-7C35-4A4B-B9BF-AA1BB17C428D}" presName="spVertical3" presStyleCnt="0"/>
      <dgm:spPr/>
    </dgm:pt>
    <dgm:pt modelId="{96B8822D-D81B-4F6A-BACF-C66F740A7A8E}" type="pres">
      <dgm:prSet presAssocID="{13DE2CFC-EBAC-4848-BB9A-8F675BA205CF}" presName="space" presStyleCnt="0"/>
      <dgm:spPr/>
    </dgm:pt>
    <dgm:pt modelId="{3BB34A28-3FBE-4E33-9265-65516FF6AF9D}" type="pres">
      <dgm:prSet presAssocID="{7DC1FF29-CAFC-41C0-AA98-11A9514D7C7F}" presName="linV" presStyleCnt="0"/>
      <dgm:spPr/>
    </dgm:pt>
    <dgm:pt modelId="{53A38159-8EBF-495F-94DD-030F4ECF1E3A}" type="pres">
      <dgm:prSet presAssocID="{7DC1FF29-CAFC-41C0-AA98-11A9514D7C7F}" presName="spVertical1" presStyleCnt="0"/>
      <dgm:spPr/>
    </dgm:pt>
    <dgm:pt modelId="{92863785-1E7B-4828-A354-296E678D84CA}" type="pres">
      <dgm:prSet presAssocID="{7DC1FF29-CAFC-41C0-AA98-11A9514D7C7F}" presName="parTx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FBCDD1-8088-481E-9A01-DE797A748F0B}" type="pres">
      <dgm:prSet presAssocID="{7DC1FF29-CAFC-41C0-AA98-11A9514D7C7F}" presName="spVertical2" presStyleCnt="0"/>
      <dgm:spPr/>
    </dgm:pt>
    <dgm:pt modelId="{80325359-36F4-41F3-9347-89E4484A744A}" type="pres">
      <dgm:prSet presAssocID="{7DC1FF29-CAFC-41C0-AA98-11A9514D7C7F}" presName="spVertical3" presStyleCnt="0"/>
      <dgm:spPr/>
    </dgm:pt>
    <dgm:pt modelId="{23BCD21B-DE13-49EE-A18F-9F84CB464C57}" type="pres">
      <dgm:prSet presAssocID="{E0F8F972-9376-444E-BCA7-062B5A63C52D}" presName="padding2" presStyleCnt="0"/>
      <dgm:spPr/>
    </dgm:pt>
    <dgm:pt modelId="{053E8127-085B-4CEF-8CA9-BFBB16263808}" type="pres">
      <dgm:prSet presAssocID="{E0F8F972-9376-444E-BCA7-062B5A63C52D}" presName="negArrow" presStyleCnt="0"/>
      <dgm:spPr/>
    </dgm:pt>
    <dgm:pt modelId="{23AA858D-B10B-4E33-A4A6-378DF22A5F07}" type="pres">
      <dgm:prSet presAssocID="{E0F8F972-9376-444E-BCA7-062B5A63C52D}" presName="backgroundArrow" presStyleLbl="node1" presStyleIdx="0" presStyleCnt="1"/>
      <dgm:spPr/>
    </dgm:pt>
  </dgm:ptLst>
  <dgm:cxnLst>
    <dgm:cxn modelId="{72A5D880-8304-43AE-AACB-C93390266D6A}" srcId="{E0F8F972-9376-444E-BCA7-062B5A63C52D}" destId="{476B263A-CE0F-4AB2-AE9A-0BE79A2963CC}" srcOrd="1" destOrd="0" parTransId="{32621AAD-7553-48B5-8A63-5339BE11A89E}" sibTransId="{DC0ECB61-C7A2-4100-98C9-D436A945A487}"/>
    <dgm:cxn modelId="{C45FD248-58DE-49BF-A082-66CDB9DE90CA}" type="presOf" srcId="{2DDAC1CD-7C69-4AA6-9A77-2CA5E2483315}" destId="{6FF71358-DC0C-4FE4-9D47-600A2FFA54BA}" srcOrd="0" destOrd="0" presId="urn:microsoft.com/office/officeart/2005/8/layout/hProcess3"/>
    <dgm:cxn modelId="{8EBEB446-C0AD-484C-A6CB-98D6BA5FA880}" srcId="{E0F8F972-9376-444E-BCA7-062B5A63C52D}" destId="{413D1C36-7C35-4A4B-B9BF-AA1BB17C428D}" srcOrd="2" destOrd="0" parTransId="{32010490-920C-4733-9890-CAFB034F5601}" sibTransId="{13DE2CFC-EBAC-4848-BB9A-8F675BA205CF}"/>
    <dgm:cxn modelId="{0F2431B7-6644-4D6C-8AFD-34DB0AD66895}" srcId="{E0F8F972-9376-444E-BCA7-062B5A63C52D}" destId="{7DC1FF29-CAFC-41C0-AA98-11A9514D7C7F}" srcOrd="3" destOrd="0" parTransId="{A2CA20A2-4DD3-4DF9-AEA0-568B422E25FF}" sibTransId="{812236BE-20F2-444D-B0D6-EFF09C578297}"/>
    <dgm:cxn modelId="{4876DE0E-E5CF-48D0-8202-4C59513D4065}" type="presOf" srcId="{7DC1FF29-CAFC-41C0-AA98-11A9514D7C7F}" destId="{92863785-1E7B-4828-A354-296E678D84CA}" srcOrd="0" destOrd="0" presId="urn:microsoft.com/office/officeart/2005/8/layout/hProcess3"/>
    <dgm:cxn modelId="{BE404E9C-547A-4E00-AF3E-0811F1E1931D}" type="presOf" srcId="{476B263A-CE0F-4AB2-AE9A-0BE79A2963CC}" destId="{6763EB8B-B9C6-4F09-AB07-841EAA22834D}" srcOrd="0" destOrd="0" presId="urn:microsoft.com/office/officeart/2005/8/layout/hProcess3"/>
    <dgm:cxn modelId="{110FBD3C-46B5-43DC-894A-539119AD6FE6}" srcId="{E0F8F972-9376-444E-BCA7-062B5A63C52D}" destId="{2DDAC1CD-7C69-4AA6-9A77-2CA5E2483315}" srcOrd="0" destOrd="0" parTransId="{2E5F3A89-37B0-4F91-9628-338CBB559786}" sibTransId="{F0D93777-4B97-4290-A741-D814CDEB9296}"/>
    <dgm:cxn modelId="{B78C0962-52C4-4DFD-B7AD-D0BAF910AA4A}" type="presOf" srcId="{413D1C36-7C35-4A4B-B9BF-AA1BB17C428D}" destId="{062ABA4B-6BFA-4DCD-AE6C-B45E25FE23E9}" srcOrd="0" destOrd="0" presId="urn:microsoft.com/office/officeart/2005/8/layout/hProcess3"/>
    <dgm:cxn modelId="{45C7BE57-1358-4139-88C1-C1A307F68EF2}" type="presOf" srcId="{E0F8F972-9376-444E-BCA7-062B5A63C52D}" destId="{E34439C2-8449-4369-A16C-67191C6DF873}" srcOrd="0" destOrd="0" presId="urn:microsoft.com/office/officeart/2005/8/layout/hProcess3"/>
    <dgm:cxn modelId="{8F96F4F1-FA41-482B-BE3D-A68DB93ADEDB}" type="presParOf" srcId="{E34439C2-8449-4369-A16C-67191C6DF873}" destId="{5C2061E7-6A61-4D4E-8044-9264C9123DA3}" srcOrd="0" destOrd="0" presId="urn:microsoft.com/office/officeart/2005/8/layout/hProcess3"/>
    <dgm:cxn modelId="{8F8A8C56-14AA-4FC2-97B0-B78F961BC2F9}" type="presParOf" srcId="{E34439C2-8449-4369-A16C-67191C6DF873}" destId="{037D8324-CD0E-47ED-B76F-E7AD29329B1E}" srcOrd="1" destOrd="0" presId="urn:microsoft.com/office/officeart/2005/8/layout/hProcess3"/>
    <dgm:cxn modelId="{48EC5CF3-56C1-4D99-A5CE-B3AE6221E720}" type="presParOf" srcId="{037D8324-CD0E-47ED-B76F-E7AD29329B1E}" destId="{D08EF8E7-D113-4CB3-A31D-082E1293F3A9}" srcOrd="0" destOrd="0" presId="urn:microsoft.com/office/officeart/2005/8/layout/hProcess3"/>
    <dgm:cxn modelId="{62E052D6-BB81-4438-8476-B32852B8E16C}" type="presParOf" srcId="{037D8324-CD0E-47ED-B76F-E7AD29329B1E}" destId="{90F267C9-BA1B-4A0C-80CF-85E014E419C2}" srcOrd="1" destOrd="0" presId="urn:microsoft.com/office/officeart/2005/8/layout/hProcess3"/>
    <dgm:cxn modelId="{05716B63-C1F3-404D-999C-D3715F2FB087}" type="presParOf" srcId="{90F267C9-BA1B-4A0C-80CF-85E014E419C2}" destId="{0E3B78EA-1BF8-4D5F-B51D-7271BE7B2DAC}" srcOrd="0" destOrd="0" presId="urn:microsoft.com/office/officeart/2005/8/layout/hProcess3"/>
    <dgm:cxn modelId="{F6367E8B-6CFE-41AD-8331-70DD3D9259E2}" type="presParOf" srcId="{90F267C9-BA1B-4A0C-80CF-85E014E419C2}" destId="{6FF71358-DC0C-4FE4-9D47-600A2FFA54BA}" srcOrd="1" destOrd="0" presId="urn:microsoft.com/office/officeart/2005/8/layout/hProcess3"/>
    <dgm:cxn modelId="{31B918FF-E268-4478-A99D-E9A0443188F5}" type="presParOf" srcId="{90F267C9-BA1B-4A0C-80CF-85E014E419C2}" destId="{17EB7CA6-17DD-406E-8105-6BA034788652}" srcOrd="2" destOrd="0" presId="urn:microsoft.com/office/officeart/2005/8/layout/hProcess3"/>
    <dgm:cxn modelId="{A6242B9B-8C22-429C-A3B0-CB9DDF60275B}" type="presParOf" srcId="{90F267C9-BA1B-4A0C-80CF-85E014E419C2}" destId="{7D247AEC-1A6F-4F18-B0F5-0F1A24A78F7F}" srcOrd="3" destOrd="0" presId="urn:microsoft.com/office/officeart/2005/8/layout/hProcess3"/>
    <dgm:cxn modelId="{76323477-6D78-47FE-8C65-117F4525F4D1}" type="presParOf" srcId="{037D8324-CD0E-47ED-B76F-E7AD29329B1E}" destId="{789C65A4-4D47-48F8-8096-29A82301C400}" srcOrd="2" destOrd="0" presId="urn:microsoft.com/office/officeart/2005/8/layout/hProcess3"/>
    <dgm:cxn modelId="{65B4DE5A-075A-4AB8-B3B9-882FB47C04DC}" type="presParOf" srcId="{037D8324-CD0E-47ED-B76F-E7AD29329B1E}" destId="{6FF848F1-47F6-46B0-AAA6-2D88C1D096E9}" srcOrd="3" destOrd="0" presId="urn:microsoft.com/office/officeart/2005/8/layout/hProcess3"/>
    <dgm:cxn modelId="{14D77168-9D28-400E-B198-A93E85DF45F9}" type="presParOf" srcId="{6FF848F1-47F6-46B0-AAA6-2D88C1D096E9}" destId="{4B1F2B35-07C5-4B97-8DA6-ACB3FA96406F}" srcOrd="0" destOrd="0" presId="urn:microsoft.com/office/officeart/2005/8/layout/hProcess3"/>
    <dgm:cxn modelId="{D12A274F-5857-4028-A72C-CEB78374F02D}" type="presParOf" srcId="{6FF848F1-47F6-46B0-AAA6-2D88C1D096E9}" destId="{6763EB8B-B9C6-4F09-AB07-841EAA22834D}" srcOrd="1" destOrd="0" presId="urn:microsoft.com/office/officeart/2005/8/layout/hProcess3"/>
    <dgm:cxn modelId="{CCC488AB-76CA-4B03-8574-17FBDC5EC672}" type="presParOf" srcId="{6FF848F1-47F6-46B0-AAA6-2D88C1D096E9}" destId="{EAF2E43C-3D3C-49BE-9F63-11CED4B21A4A}" srcOrd="2" destOrd="0" presId="urn:microsoft.com/office/officeart/2005/8/layout/hProcess3"/>
    <dgm:cxn modelId="{5C3C4A86-637F-4A87-B271-3942409D9323}" type="presParOf" srcId="{6FF848F1-47F6-46B0-AAA6-2D88C1D096E9}" destId="{047CF6C4-A3BF-4F74-8A8E-75A3E9AA3904}" srcOrd="3" destOrd="0" presId="urn:microsoft.com/office/officeart/2005/8/layout/hProcess3"/>
    <dgm:cxn modelId="{5A39850B-65DB-47C7-A68A-2E96EFDCC382}" type="presParOf" srcId="{037D8324-CD0E-47ED-B76F-E7AD29329B1E}" destId="{54B8635A-F772-44BA-ADF8-75F0C717B7BC}" srcOrd="4" destOrd="0" presId="urn:microsoft.com/office/officeart/2005/8/layout/hProcess3"/>
    <dgm:cxn modelId="{C324EADF-D28B-4B37-A5EF-24C839FC0AEA}" type="presParOf" srcId="{037D8324-CD0E-47ED-B76F-E7AD29329B1E}" destId="{C57E1029-717F-4B74-9C5B-61878D623FBF}" srcOrd="5" destOrd="0" presId="urn:microsoft.com/office/officeart/2005/8/layout/hProcess3"/>
    <dgm:cxn modelId="{2580220F-AAE0-4ECA-AD33-DDA0B3E2802A}" type="presParOf" srcId="{C57E1029-717F-4B74-9C5B-61878D623FBF}" destId="{AD74B06F-6C90-4BCC-BE3F-46B101568D5E}" srcOrd="0" destOrd="0" presId="urn:microsoft.com/office/officeart/2005/8/layout/hProcess3"/>
    <dgm:cxn modelId="{D4EEA5DF-AC0D-4AA5-8897-207439151C21}" type="presParOf" srcId="{C57E1029-717F-4B74-9C5B-61878D623FBF}" destId="{062ABA4B-6BFA-4DCD-AE6C-B45E25FE23E9}" srcOrd="1" destOrd="0" presId="urn:microsoft.com/office/officeart/2005/8/layout/hProcess3"/>
    <dgm:cxn modelId="{10751DD0-01F7-4BA6-A286-2083EA3C4946}" type="presParOf" srcId="{C57E1029-717F-4B74-9C5B-61878D623FBF}" destId="{7340D16E-C7A7-40CC-B31B-22FFA26A4DF0}" srcOrd="2" destOrd="0" presId="urn:microsoft.com/office/officeart/2005/8/layout/hProcess3"/>
    <dgm:cxn modelId="{B7B820CA-AA7A-4363-8575-9F7B73C9E61B}" type="presParOf" srcId="{C57E1029-717F-4B74-9C5B-61878D623FBF}" destId="{B0848CC6-F1E3-4B2E-BC6F-DAB4564671A2}" srcOrd="3" destOrd="0" presId="urn:microsoft.com/office/officeart/2005/8/layout/hProcess3"/>
    <dgm:cxn modelId="{CACDB181-D2F2-41D0-B74A-8983046D5E29}" type="presParOf" srcId="{037D8324-CD0E-47ED-B76F-E7AD29329B1E}" destId="{96B8822D-D81B-4F6A-BACF-C66F740A7A8E}" srcOrd="6" destOrd="0" presId="urn:microsoft.com/office/officeart/2005/8/layout/hProcess3"/>
    <dgm:cxn modelId="{B4B3D1AF-B73D-4539-BE8A-1BDA35D95DF5}" type="presParOf" srcId="{037D8324-CD0E-47ED-B76F-E7AD29329B1E}" destId="{3BB34A28-3FBE-4E33-9265-65516FF6AF9D}" srcOrd="7" destOrd="0" presId="urn:microsoft.com/office/officeart/2005/8/layout/hProcess3"/>
    <dgm:cxn modelId="{2370445C-4E99-4836-A248-457D528D6CAB}" type="presParOf" srcId="{3BB34A28-3FBE-4E33-9265-65516FF6AF9D}" destId="{53A38159-8EBF-495F-94DD-030F4ECF1E3A}" srcOrd="0" destOrd="0" presId="urn:microsoft.com/office/officeart/2005/8/layout/hProcess3"/>
    <dgm:cxn modelId="{5B49AD06-0793-4450-BF3E-54F2580EBCB1}" type="presParOf" srcId="{3BB34A28-3FBE-4E33-9265-65516FF6AF9D}" destId="{92863785-1E7B-4828-A354-296E678D84CA}" srcOrd="1" destOrd="0" presId="urn:microsoft.com/office/officeart/2005/8/layout/hProcess3"/>
    <dgm:cxn modelId="{0E6FA0A0-9C55-40B3-B250-61449BC0EFC7}" type="presParOf" srcId="{3BB34A28-3FBE-4E33-9265-65516FF6AF9D}" destId="{45FBCDD1-8088-481E-9A01-DE797A748F0B}" srcOrd="2" destOrd="0" presId="urn:microsoft.com/office/officeart/2005/8/layout/hProcess3"/>
    <dgm:cxn modelId="{2D64A538-1DC0-441F-8FE4-6C5B27F012AD}" type="presParOf" srcId="{3BB34A28-3FBE-4E33-9265-65516FF6AF9D}" destId="{80325359-36F4-41F3-9347-89E4484A744A}" srcOrd="3" destOrd="0" presId="urn:microsoft.com/office/officeart/2005/8/layout/hProcess3"/>
    <dgm:cxn modelId="{0268C1BD-45EE-4914-AF0A-902D7E7F372F}" type="presParOf" srcId="{037D8324-CD0E-47ED-B76F-E7AD29329B1E}" destId="{23BCD21B-DE13-49EE-A18F-9F84CB464C57}" srcOrd="8" destOrd="0" presId="urn:microsoft.com/office/officeart/2005/8/layout/hProcess3"/>
    <dgm:cxn modelId="{E480CDB2-059D-4953-904D-AF4A002C52EE}" type="presParOf" srcId="{037D8324-CD0E-47ED-B76F-E7AD29329B1E}" destId="{053E8127-085B-4CEF-8CA9-BFBB16263808}" srcOrd="9" destOrd="0" presId="urn:microsoft.com/office/officeart/2005/8/layout/hProcess3"/>
    <dgm:cxn modelId="{704CA798-B77D-4A03-851A-8BA00A95F7A0}" type="presParOf" srcId="{037D8324-CD0E-47ED-B76F-E7AD29329B1E}" destId="{23AA858D-B10B-4E33-A4A6-378DF22A5F07}" srcOrd="10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AA858D-B10B-4E33-A4A6-378DF22A5F07}">
      <dsp:nvSpPr>
        <dsp:cNvPr id="0" name=""/>
        <dsp:cNvSpPr/>
      </dsp:nvSpPr>
      <dsp:spPr>
        <a:xfrm>
          <a:off x="0" y="1218981"/>
          <a:ext cx="10972800" cy="2088000"/>
        </a:xfrm>
        <a:prstGeom prst="right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863785-1E7B-4828-A354-296E678D84CA}">
      <dsp:nvSpPr>
        <dsp:cNvPr id="0" name=""/>
        <dsp:cNvSpPr/>
      </dsp:nvSpPr>
      <dsp:spPr>
        <a:xfrm>
          <a:off x="7919918" y="1740981"/>
          <a:ext cx="1955601" cy="104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94640" rIns="0" bIns="29464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Usage</a:t>
          </a:r>
          <a:endParaRPr lang="en-US" sz="2900" kern="1200" dirty="0"/>
        </a:p>
      </dsp:txBody>
      <dsp:txXfrm>
        <a:off x="7919918" y="1740981"/>
        <a:ext cx="1955601" cy="1044000"/>
      </dsp:txXfrm>
    </dsp:sp>
    <dsp:sp modelId="{062ABA4B-6BFA-4DCD-AE6C-B45E25FE23E9}">
      <dsp:nvSpPr>
        <dsp:cNvPr id="0" name=""/>
        <dsp:cNvSpPr/>
      </dsp:nvSpPr>
      <dsp:spPr>
        <a:xfrm>
          <a:off x="5573196" y="1740981"/>
          <a:ext cx="1955601" cy="104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94640" rIns="0" bIns="29464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Adoption</a:t>
          </a:r>
          <a:endParaRPr lang="en-US" sz="2900" kern="1200" dirty="0"/>
        </a:p>
      </dsp:txBody>
      <dsp:txXfrm>
        <a:off x="5573196" y="1740981"/>
        <a:ext cx="1955601" cy="1044000"/>
      </dsp:txXfrm>
    </dsp:sp>
    <dsp:sp modelId="{6763EB8B-B9C6-4F09-AB07-841EAA22834D}">
      <dsp:nvSpPr>
        <dsp:cNvPr id="0" name=""/>
        <dsp:cNvSpPr/>
      </dsp:nvSpPr>
      <dsp:spPr>
        <a:xfrm>
          <a:off x="3226474" y="1740981"/>
          <a:ext cx="1955601" cy="104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94640" rIns="0" bIns="29464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Engagement</a:t>
          </a:r>
          <a:endParaRPr lang="en-US" sz="2900" kern="1200" dirty="0"/>
        </a:p>
      </dsp:txBody>
      <dsp:txXfrm>
        <a:off x="3226474" y="1740981"/>
        <a:ext cx="1955601" cy="1044000"/>
      </dsp:txXfrm>
    </dsp:sp>
    <dsp:sp modelId="{6FF71358-DC0C-4FE4-9D47-600A2FFA54BA}">
      <dsp:nvSpPr>
        <dsp:cNvPr id="0" name=""/>
        <dsp:cNvSpPr/>
      </dsp:nvSpPr>
      <dsp:spPr>
        <a:xfrm>
          <a:off x="879752" y="1740981"/>
          <a:ext cx="1955601" cy="104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94640" rIns="0" bIns="29464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Gamification</a:t>
          </a:r>
          <a:endParaRPr lang="en-US" sz="2900" kern="1200" dirty="0"/>
        </a:p>
      </dsp:txBody>
      <dsp:txXfrm>
        <a:off x="879752" y="1740981"/>
        <a:ext cx="1955601" cy="1044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0" y="1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464B11A4-1EAA-4851-9F1B-4BCB5A2DB66D}" type="datetimeFigureOut">
              <a:rPr lang="en-US" smtClean="0"/>
              <a:t>7/15/2014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6B37D6C4-F82D-40CC-841D-B4DF42C7A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544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1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70AAF49B-FF4F-4B4C-8DFE-234E7AF94DC3}" type="datetimeFigureOut">
              <a:rPr lang="en-US" smtClean="0"/>
              <a:t>7/15/2014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60463"/>
            <a:ext cx="5572125" cy="3133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67780"/>
            <a:ext cx="5588000" cy="3655458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B71CD7AA-39DC-49AF-8787-1FCF32EFFD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3755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296" indent="-174296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CD7AA-39DC-49AF-8787-1FCF32EFFDB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8450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CD7AA-39DC-49AF-8787-1FCF32EFFDB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2079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CD7AA-39DC-49AF-8787-1FCF32EFFDB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1042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CD7AA-39DC-49AF-8787-1FCF32EFFDB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898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CD7AA-39DC-49AF-8787-1FCF32EFFDB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4521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CD7AA-39DC-49AF-8787-1FCF32EFFDB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6749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CD7AA-39DC-49AF-8787-1FCF32EFFDB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9266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CD7AA-39DC-49AF-8787-1FCF32EFFDB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7245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CD7AA-39DC-49AF-8787-1FCF32EFFDB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7054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CD7AA-39DC-49AF-8787-1FCF32EFFDB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8305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CD7AA-39DC-49AF-8787-1FCF32EFFDB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5767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CD7AA-39DC-49AF-8787-1FCF32EFFDB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45685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CD7AA-39DC-49AF-8787-1FCF32EFFDB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2791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CD7AA-39DC-49AF-8787-1FCF32EFFDB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18516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CD7AA-39DC-49AF-8787-1FCF32EFFDB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43563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CD7AA-39DC-49AF-8787-1FCF32EFFDB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82815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CD7AA-39DC-49AF-8787-1FCF32EFFDB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75914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CD7AA-39DC-49AF-8787-1FCF32EFFDB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44957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CD7AA-39DC-49AF-8787-1FCF32EFFDB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46966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CD7AA-39DC-49AF-8787-1FCF32EFFDB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87786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CD7AA-39DC-49AF-8787-1FCF32EFFDB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08521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296" indent="-174296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BDBFA-A0BE-4AE8-A162-7B4C2658B7A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6824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296" indent="-174296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CD7AA-39DC-49AF-8787-1FCF32EFFDB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74248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BDBFA-A0BE-4AE8-A162-7B4C2658B7A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24550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BDBFA-A0BE-4AE8-A162-7B4C2658B7A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02591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BDBFA-A0BE-4AE8-A162-7B4C2658B7A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160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BDBFA-A0BE-4AE8-A162-7B4C2658B7A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05107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BDBFA-A0BE-4AE8-A162-7B4C2658B7A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69249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BDBFA-A0BE-4AE8-A162-7B4C2658B7A5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17069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BDBFA-A0BE-4AE8-A162-7B4C2658B7A5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03874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BDBFA-A0BE-4AE8-A162-7B4C2658B7A5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09788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BDBFA-A0BE-4AE8-A162-7B4C2658B7A5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19771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BDBFA-A0BE-4AE8-A162-7B4C2658B7A5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4436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CD7AA-39DC-49AF-8787-1FCF32EFFDB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6790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CD7AA-39DC-49AF-8787-1FCF32EFFDBE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28627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CD7AA-39DC-49AF-8787-1FCF32EFFDBE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4687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CD7AA-39DC-49AF-8787-1FCF32EFFDB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0924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CD7AA-39DC-49AF-8787-1FCF32EFFDB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882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CD7AA-39DC-49AF-8787-1FCF32EFFDB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2955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CD7AA-39DC-49AF-8787-1FCF32EFFDB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6711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CD7AA-39DC-49AF-8787-1FCF32EFFDB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8259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1368426"/>
            <a:ext cx="10363200" cy="1470025"/>
          </a:xfrm>
        </p:spPr>
        <p:txBody>
          <a:bodyPr/>
          <a:lstStyle>
            <a:lvl1pPr>
              <a:defRPr cap="none" baseline="0"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5000" y="3124200"/>
            <a:ext cx="8534400" cy="10668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12357-BEB8-4C4F-B74C-B1C928894DD8}" type="datetimeFigureOut">
              <a:rPr lang="en-US" smtClean="0"/>
              <a:t>7/15/2014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50449-44A7-428F-9E27-2EB0EFD26160}" type="slidenum">
              <a:rPr lang="en-US" smtClean="0"/>
              <a:t>‹#›</a:t>
            </a:fld>
            <a:endParaRPr lang="en-US"/>
          </a:p>
        </p:txBody>
      </p:sp>
      <p:pic>
        <p:nvPicPr>
          <p:cNvPr id="1026" name="Picture 2" descr="profiscience-print-color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5600" y="4971350"/>
            <a:ext cx="3860800" cy="75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88965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12357-BEB8-4C4F-B74C-B1C928894DD8}" type="datetimeFigureOut">
              <a:rPr lang="en-US" smtClean="0"/>
              <a:t>7/15/2014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50449-44A7-428F-9E27-2EB0EFD26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52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0"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12357-BEB8-4C4F-B74C-B1C928894DD8}" type="datetimeFigureOut">
              <a:rPr lang="en-US" smtClean="0"/>
              <a:t>7/15/2014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50449-44A7-428F-9E27-2EB0EFD26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835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71317" y="285750"/>
            <a:ext cx="4011084" cy="1162050"/>
          </a:xfrm>
        </p:spPr>
        <p:txBody>
          <a:bodyPr anchor="b"/>
          <a:lstStyle>
            <a:lvl1pPr algn="l">
              <a:defRPr sz="2000" b="0"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90513"/>
            <a:ext cx="6815667" cy="585311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71317" y="14478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12357-BEB8-4C4F-B74C-B1C928894DD8}" type="datetimeFigureOut">
              <a:rPr lang="en-US" smtClean="0"/>
              <a:t>7/15/2014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50449-44A7-428F-9E27-2EB0EFD26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104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892426"/>
            <a:ext cx="10363200" cy="1470025"/>
          </a:xfrm>
        </p:spPr>
        <p:txBody>
          <a:bodyPr/>
          <a:lstStyle>
            <a:lvl1pPr>
              <a:defRPr cap="none" baseline="0"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648200"/>
            <a:ext cx="8534400" cy="10668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12357-BEB8-4C4F-B74C-B1C928894DD8}" type="datetimeFigureOut">
              <a:rPr lang="en-US" smtClean="0"/>
              <a:t>7/15/2014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50449-44A7-428F-9E27-2EB0EFD26160}" type="slidenum">
              <a:rPr lang="en-US" smtClean="0"/>
              <a:t>‹#›</a:t>
            </a:fld>
            <a:endParaRPr lang="en-US"/>
          </a:p>
        </p:txBody>
      </p:sp>
      <p:pic>
        <p:nvPicPr>
          <p:cNvPr id="1026" name="Picture 2" descr="profiscience-print-color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188198"/>
            <a:ext cx="4114800" cy="801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0088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12357-BEB8-4C4F-B74C-B1C928894DD8}" type="datetimeFigureOut">
              <a:rPr lang="en-US" smtClean="0"/>
              <a:t>7/15/2014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50449-44A7-428F-9E27-2EB0EFD26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9446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12357-BEB8-4C4F-B74C-B1C928894DD8}" type="datetimeFigureOut">
              <a:rPr lang="en-US" smtClean="0"/>
              <a:t>7/15/2014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50449-44A7-428F-9E27-2EB0EFD26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3149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12357-BEB8-4C4F-B74C-B1C928894DD8}" type="datetimeFigureOut">
              <a:rPr lang="en-US" smtClean="0"/>
              <a:t>7/15/2014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50449-44A7-428F-9E27-2EB0EFD26160}" type="slidenum">
              <a:rPr lang="en-US" smtClean="0"/>
              <a:t>‹#›</a:t>
            </a:fld>
            <a:endParaRPr lang="en-US"/>
          </a:p>
        </p:txBody>
      </p:sp>
      <p:sp>
        <p:nvSpPr>
          <p:cNvPr id="5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4153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800600"/>
            <a:ext cx="12192000" cy="566738"/>
          </a:xfrm>
        </p:spPr>
        <p:txBody>
          <a:bodyPr anchor="b"/>
          <a:lstStyle>
            <a:lvl1pPr algn="l">
              <a:defRPr sz="2800" b="0"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1"/>
            <a:ext cx="12192000" cy="47275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5367338"/>
            <a:ext cx="121920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12357-BEB8-4C4F-B74C-B1C928894DD8}" type="datetimeFigureOut">
              <a:rPr lang="en-US" smtClean="0"/>
              <a:t>7/15/2014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50449-44A7-428F-9E27-2EB0EFD26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8506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12357-BEB8-4C4F-B74C-B1C928894DD8}" type="datetimeFigureOut">
              <a:rPr lang="en-US" smtClean="0"/>
              <a:t>7/15/2014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50449-44A7-428F-9E27-2EB0EFD26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73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2800" b="0" cap="none" baseline="0"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12357-BEB8-4C4F-B74C-B1C928894DD8}" type="datetimeFigureOut">
              <a:rPr lang="en-US" smtClean="0"/>
              <a:t>7/15/2014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50449-44A7-428F-9E27-2EB0EFD26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499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12357-BEB8-4C4F-B74C-B1C928894DD8}" type="datetimeFigureOut">
              <a:rPr lang="en-US" smtClean="0"/>
              <a:t>7/15/2014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50449-44A7-428F-9E27-2EB0EFD26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0430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D12357-BEB8-4C4F-B74C-B1C928894DD8}" type="datetimeFigureOut">
              <a:rPr lang="en-US" smtClean="0"/>
              <a:t>7/15/2014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250449-44A7-428F-9E27-2EB0EFD26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527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54" r:id="rId3"/>
    <p:sldLayoutId id="2147483655" r:id="rId4"/>
    <p:sldLayoutId id="2147483662" r:id="rId5"/>
    <p:sldLayoutId id="2147483657" r:id="rId6"/>
    <p:sldLayoutId id="2147483650" r:id="rId7"/>
    <p:sldLayoutId id="2147483651" r:id="rId8"/>
    <p:sldLayoutId id="2147483652" r:id="rId9"/>
    <p:sldLayoutId id="2147483653" r:id="rId10"/>
    <p:sldLayoutId id="2147483656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2800" kern="1200" cap="none" baseline="0">
          <a:solidFill>
            <a:schemeClr val="bg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bg1">
              <a:lumMod val="6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>
              <a:lumMod val="6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>
              <a:lumMod val="6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>
              <a:lumMod val="6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>
              <a:lumMod val="6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10" Type="http://schemas.openxmlformats.org/officeDocument/2006/relationships/image" Target="../media/image12.pn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4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Gamification of Learning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Michael </a:t>
            </a:r>
            <a:r>
              <a:rPr lang="en-US" dirty="0" smtClean="0"/>
              <a:t>Barshinger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65553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Gamer Generation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81201"/>
            <a:ext cx="10972800" cy="274319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6600" i="1" dirty="0" smtClean="0">
                <a:solidFill>
                  <a:srgbClr val="92D050"/>
                </a:solidFill>
              </a:rPr>
              <a:t>90m</a:t>
            </a:r>
            <a:endParaRPr lang="en-US" sz="16600" i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323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800" y="274638"/>
            <a:ext cx="6324600" cy="563562"/>
          </a:xfrm>
        </p:spPr>
        <p:txBody>
          <a:bodyPr/>
          <a:lstStyle/>
          <a:p>
            <a:pPr algn="l"/>
            <a:r>
              <a:rPr lang="en-US" dirty="0"/>
              <a:t>7 Habits of Highly Successful </a:t>
            </a:r>
            <a:r>
              <a:rPr lang="en-US" dirty="0" smtClean="0"/>
              <a:t>Gamers</a:t>
            </a:r>
            <a:endParaRPr lang="en-US" dirty="0"/>
          </a:p>
        </p:txBody>
      </p:sp>
      <p:pic>
        <p:nvPicPr>
          <p:cNvPr id="4098" name="Picture 2" descr="http://ecx.images-amazon.com/images/I/51rsGSQAr1L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8114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5562600" y="1371600"/>
            <a:ext cx="64008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Everyone </a:t>
            </a:r>
            <a:r>
              <a:rPr lang="en-US" dirty="0"/>
              <a:t>Can </a:t>
            </a:r>
            <a:r>
              <a:rPr lang="en-US" dirty="0" smtClean="0"/>
              <a:t>Succeed.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You </a:t>
            </a:r>
            <a:r>
              <a:rPr lang="en-US" dirty="0" err="1" smtClean="0"/>
              <a:t>Gotta</a:t>
            </a:r>
            <a:r>
              <a:rPr lang="en-US" dirty="0" smtClean="0"/>
              <a:t> Play the Odds.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Learn from the Team, not the Coach.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Trust Strategy Guides.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Watch the Map.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Can’t See It? Ignore It.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Demand the Right Team.</a:t>
            </a:r>
          </a:p>
          <a:p>
            <a:pPr marL="514350" indent="-514350">
              <a:buFont typeface="+mj-lt"/>
              <a:buAutoNum type="arabicPeriod"/>
            </a:pPr>
            <a:endParaRPr lang="en-US" i="1" dirty="0" smtClean="0"/>
          </a:p>
        </p:txBody>
      </p:sp>
    </p:spTree>
    <p:extLst>
      <p:ext uri="{BB962C8B-B14F-4D97-AF65-F5344CB8AC3E}">
        <p14:creationId xmlns:p14="http://schemas.microsoft.com/office/powerpoint/2010/main" val="1384277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800" y="274638"/>
            <a:ext cx="6324600" cy="6354762"/>
          </a:xfrm>
        </p:spPr>
        <p:txBody>
          <a:bodyPr/>
          <a:lstStyle/>
          <a:p>
            <a:r>
              <a:rPr lang="en-US" dirty="0" smtClean="0"/>
              <a:t>7 Habits of Highly Successful Gamers</a:t>
            </a:r>
            <a:endParaRPr lang="en-US" dirty="0"/>
          </a:p>
        </p:txBody>
      </p:sp>
      <p:pic>
        <p:nvPicPr>
          <p:cNvPr id="4098" name="Picture 2" descr="http://ecx.images-amazon.com/images/I/51rsGSQAr1L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8114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0686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800" y="274638"/>
            <a:ext cx="6324600" cy="563562"/>
          </a:xfrm>
        </p:spPr>
        <p:txBody>
          <a:bodyPr/>
          <a:lstStyle/>
          <a:p>
            <a:pPr algn="l"/>
            <a:r>
              <a:rPr lang="en-US" dirty="0" smtClean="0"/>
              <a:t>1. Everyone Can Succeed</a:t>
            </a:r>
            <a:endParaRPr lang="en-US" dirty="0"/>
          </a:p>
        </p:txBody>
      </p:sp>
      <p:pic>
        <p:nvPicPr>
          <p:cNvPr id="4098" name="Picture 2" descr="http://ecx.images-amazon.com/images/I/51rsGSQAr1L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8114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5562600" y="1371600"/>
            <a:ext cx="64008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i="1" dirty="0" smtClean="0"/>
              <a:t>Gamers are extremely optimistic.  They believe that everyone can succeed by working hard enough and long enough.</a:t>
            </a:r>
          </a:p>
        </p:txBody>
      </p:sp>
    </p:spTree>
    <p:extLst>
      <p:ext uri="{BB962C8B-B14F-4D97-AF65-F5344CB8AC3E}">
        <p14:creationId xmlns:p14="http://schemas.microsoft.com/office/powerpoint/2010/main" val="929413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800" y="274638"/>
            <a:ext cx="6324600" cy="563562"/>
          </a:xfrm>
        </p:spPr>
        <p:txBody>
          <a:bodyPr/>
          <a:lstStyle/>
          <a:p>
            <a:pPr algn="l"/>
            <a:r>
              <a:rPr lang="en-US" dirty="0" smtClean="0"/>
              <a:t>2. </a:t>
            </a:r>
            <a:r>
              <a:rPr lang="en-US" dirty="0"/>
              <a:t>You </a:t>
            </a:r>
            <a:r>
              <a:rPr lang="en-US" dirty="0" err="1"/>
              <a:t>Gotta</a:t>
            </a:r>
            <a:r>
              <a:rPr lang="en-US" dirty="0"/>
              <a:t> Play the Odds.</a:t>
            </a:r>
          </a:p>
        </p:txBody>
      </p:sp>
      <p:pic>
        <p:nvPicPr>
          <p:cNvPr id="4098" name="Picture 2" descr="http://ecx.images-amazon.com/images/I/51rsGSQAr1L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8114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5562600" y="1371600"/>
            <a:ext cx="64008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i="1" dirty="0"/>
              <a:t>Gamers are twice as likely as Boomers to believe that </a:t>
            </a:r>
            <a:r>
              <a:rPr lang="en-US" i="1" dirty="0" smtClean="0"/>
              <a:t>success </a:t>
            </a:r>
            <a:r>
              <a:rPr lang="en-US" i="1" dirty="0"/>
              <a:t>is due to luck</a:t>
            </a:r>
            <a:r>
              <a:rPr lang="en-US" i="1" dirty="0" smtClean="0"/>
              <a:t>.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i="1" dirty="0" smtClean="0"/>
              <a:t>Gamers are more likely to believe, “with </a:t>
            </a:r>
            <a:r>
              <a:rPr lang="en-US" i="1" dirty="0"/>
              <a:t>a little luck </a:t>
            </a:r>
            <a:r>
              <a:rPr lang="en-US" i="1" dirty="0" smtClean="0"/>
              <a:t>I can </a:t>
            </a:r>
            <a:r>
              <a:rPr lang="en-US" i="1" dirty="0"/>
              <a:t>be successful without formal training</a:t>
            </a:r>
            <a:r>
              <a:rPr lang="en-US" i="1" dirty="0" smtClean="0"/>
              <a:t>.”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91888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800" y="274638"/>
            <a:ext cx="6324600" cy="563562"/>
          </a:xfrm>
        </p:spPr>
        <p:txBody>
          <a:bodyPr/>
          <a:lstStyle/>
          <a:p>
            <a:pPr algn="l"/>
            <a:r>
              <a:rPr lang="en-US" dirty="0"/>
              <a:t>3</a:t>
            </a:r>
            <a:r>
              <a:rPr lang="en-US" dirty="0" smtClean="0"/>
              <a:t>. Learn from the Team, not the Coach.</a:t>
            </a:r>
            <a:endParaRPr lang="en-US" dirty="0"/>
          </a:p>
        </p:txBody>
      </p:sp>
      <p:pic>
        <p:nvPicPr>
          <p:cNvPr id="4098" name="Picture 2" descr="http://ecx.images-amazon.com/images/I/51rsGSQAr1L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8114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5562600" y="1371600"/>
            <a:ext cx="64008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i="1" dirty="0"/>
              <a:t>Gamers are good a teamwork, often gaming in groups. They learn from each other, not a coach or a teacher</a:t>
            </a:r>
            <a:r>
              <a:rPr lang="en-US" i="1" dirty="0" smtClean="0"/>
              <a:t>.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i="1" dirty="0"/>
              <a:t>Recommendation: </a:t>
            </a:r>
            <a:r>
              <a:rPr lang="en-US" i="1" dirty="0" smtClean="0"/>
              <a:t>“Teach</a:t>
            </a:r>
            <a:r>
              <a:rPr lang="en-US" i="1" dirty="0"/>
              <a:t>” </a:t>
            </a:r>
            <a:r>
              <a:rPr lang="en-US" i="1" dirty="0" smtClean="0"/>
              <a:t>by </a:t>
            </a:r>
            <a:r>
              <a:rPr lang="en-US" i="1" dirty="0"/>
              <a:t>introducing a problem and then getting out of the </a:t>
            </a:r>
            <a:r>
              <a:rPr lang="en-US" i="1" dirty="0" smtClean="0"/>
              <a:t>way</a:t>
            </a:r>
            <a:r>
              <a:rPr lang="en-US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742498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800" y="274638"/>
            <a:ext cx="6324600" cy="563562"/>
          </a:xfrm>
        </p:spPr>
        <p:txBody>
          <a:bodyPr/>
          <a:lstStyle/>
          <a:p>
            <a:pPr algn="l"/>
            <a:r>
              <a:rPr lang="en-US" dirty="0" smtClean="0"/>
              <a:t>4. Kill Bosses, Trust Strategy Guides</a:t>
            </a:r>
            <a:endParaRPr lang="en-US" dirty="0"/>
          </a:p>
        </p:txBody>
      </p:sp>
      <p:pic>
        <p:nvPicPr>
          <p:cNvPr id="4098" name="Picture 2" descr="http://ecx.images-amazon.com/images/I/51rsGSQAr1L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8114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5562600" y="1371600"/>
            <a:ext cx="64008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i="1" dirty="0" smtClean="0"/>
              <a:t>Position </a:t>
            </a:r>
            <a:r>
              <a:rPr lang="en-US" i="1" dirty="0"/>
              <a:t>yourself as someone who has been there and can offer </a:t>
            </a:r>
            <a:r>
              <a:rPr lang="en-US" i="1" dirty="0" smtClean="0"/>
              <a:t>tips.  Gamers love strategy guides. 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i="1" dirty="0" smtClean="0"/>
              <a:t>Recommendation: incorporate strategy guides into your offerings</a:t>
            </a:r>
            <a:endParaRPr lang="en-US" i="1" dirty="0"/>
          </a:p>
          <a:p>
            <a:pPr marL="0" indent="0">
              <a:buNone/>
            </a:pPr>
            <a:endParaRPr lang="en-US" i="1" dirty="0" smtClean="0"/>
          </a:p>
          <a:p>
            <a:pPr marL="0" indent="0">
              <a:buNone/>
            </a:pPr>
            <a:r>
              <a:rPr lang="en-US" i="1" dirty="0" smtClean="0"/>
              <a:t>[see handout: quick </a:t>
            </a:r>
            <a:r>
              <a:rPr lang="en-US" i="1" dirty="0"/>
              <a:t>start guide]</a:t>
            </a:r>
          </a:p>
        </p:txBody>
      </p:sp>
    </p:spTree>
    <p:extLst>
      <p:ext uri="{BB962C8B-B14F-4D97-AF65-F5344CB8AC3E}">
        <p14:creationId xmlns:p14="http://schemas.microsoft.com/office/powerpoint/2010/main" val="28593169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800" y="274638"/>
            <a:ext cx="6324600" cy="563562"/>
          </a:xfrm>
        </p:spPr>
        <p:txBody>
          <a:bodyPr/>
          <a:lstStyle/>
          <a:p>
            <a:pPr algn="l"/>
            <a:r>
              <a:rPr lang="en-US" dirty="0" smtClean="0"/>
              <a:t>5. Watch the Map.</a:t>
            </a:r>
            <a:endParaRPr lang="en-US" dirty="0"/>
          </a:p>
        </p:txBody>
      </p:sp>
      <p:pic>
        <p:nvPicPr>
          <p:cNvPr id="4098" name="Picture 2" descr="http://ecx.images-amazon.com/images/I/51rsGSQAr1L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8114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5562600" y="1371600"/>
            <a:ext cx="64008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i="1" dirty="0"/>
              <a:t>Gamers function best when they know exactly where they are, </a:t>
            </a:r>
            <a:r>
              <a:rPr lang="en-US" i="1" dirty="0" smtClean="0"/>
              <a:t>where </a:t>
            </a:r>
            <a:r>
              <a:rPr lang="en-US" i="1" dirty="0"/>
              <a:t>they need to </a:t>
            </a:r>
            <a:r>
              <a:rPr lang="en-US" i="1" dirty="0" smtClean="0"/>
              <a:t>go, </a:t>
            </a:r>
            <a:r>
              <a:rPr lang="en-US" i="1" dirty="0"/>
              <a:t>and who is ahead of them</a:t>
            </a:r>
            <a:r>
              <a:rPr lang="en-US" i="1" dirty="0" smtClean="0"/>
              <a:t>.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i="1" dirty="0" smtClean="0"/>
              <a:t>Recommendation: Incorporate learning plans into your training programs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9582051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800" y="274638"/>
            <a:ext cx="6324600" cy="563562"/>
          </a:xfrm>
        </p:spPr>
        <p:txBody>
          <a:bodyPr/>
          <a:lstStyle/>
          <a:p>
            <a:pPr algn="l"/>
            <a:r>
              <a:rPr lang="en-US" dirty="0"/>
              <a:t>6</a:t>
            </a:r>
            <a:r>
              <a:rPr lang="en-US" dirty="0" smtClean="0"/>
              <a:t>. Can’t See It? Ignore It.</a:t>
            </a:r>
            <a:endParaRPr lang="en-US" dirty="0"/>
          </a:p>
        </p:txBody>
      </p:sp>
      <p:pic>
        <p:nvPicPr>
          <p:cNvPr id="4098" name="Picture 2" descr="http://ecx.images-amazon.com/images/I/51rsGSQAr1L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8114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315972" y="-685800"/>
            <a:ext cx="6172200" cy="92486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9500" dirty="0" smtClean="0">
                <a:solidFill>
                  <a:srgbClr val="FF0000">
                    <a:alpha val="67000"/>
                  </a:srgbClr>
                </a:solidFill>
                <a:sym typeface="Wingdings 2" panose="05020102010507070707" pitchFamily="18" charset="2"/>
              </a:rPr>
              <a:t></a:t>
            </a:r>
            <a:endParaRPr lang="en-US" sz="59500" dirty="0">
              <a:solidFill>
                <a:srgbClr val="FF0000">
                  <a:alpha val="67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5371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800" y="274638"/>
            <a:ext cx="6324600" cy="563562"/>
          </a:xfrm>
        </p:spPr>
        <p:txBody>
          <a:bodyPr/>
          <a:lstStyle/>
          <a:p>
            <a:pPr algn="l"/>
            <a:r>
              <a:rPr lang="en-US" dirty="0" smtClean="0"/>
              <a:t>7. Demand the Right Team.</a:t>
            </a:r>
            <a:endParaRPr lang="en-US" dirty="0"/>
          </a:p>
        </p:txBody>
      </p:sp>
      <p:pic>
        <p:nvPicPr>
          <p:cNvPr id="4098" name="Picture 2" descr="http://ecx.images-amazon.com/images/I/51rsGSQAr1L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8114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5562600" y="1371600"/>
            <a:ext cx="64008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i="1" dirty="0"/>
              <a:t>Gamers seek out other gamers who are at the same skill level.  </a:t>
            </a:r>
            <a:r>
              <a:rPr lang="en-US" i="1" dirty="0" smtClean="0"/>
              <a:t>Most gamers don’t </a:t>
            </a:r>
            <a:r>
              <a:rPr lang="en-US" i="1" dirty="0"/>
              <a:t>like to play with experts </a:t>
            </a:r>
            <a:r>
              <a:rPr lang="en-US" i="1" dirty="0" smtClean="0"/>
              <a:t>or newbies</a:t>
            </a:r>
            <a:r>
              <a:rPr lang="en-US" i="1" dirty="0"/>
              <a:t>.</a:t>
            </a:r>
          </a:p>
          <a:p>
            <a:pPr marL="0" indent="0">
              <a:buNone/>
            </a:pPr>
            <a:endParaRPr lang="en-US" i="1" dirty="0" smtClean="0"/>
          </a:p>
          <a:p>
            <a:pPr marL="0" indent="0">
              <a:buNone/>
            </a:pPr>
            <a:r>
              <a:rPr lang="en-US" i="1" dirty="0" smtClean="0"/>
              <a:t>Recommendation: If </a:t>
            </a:r>
            <a:r>
              <a:rPr lang="en-US" i="1" dirty="0"/>
              <a:t>you’re going to “teach” a group by introducing a problem and then getting out of the way, avoid mixing skilled and unskilled people into the same group. Unskilled people learn best when grouped with other unskilled people.</a:t>
            </a:r>
          </a:p>
        </p:txBody>
      </p:sp>
    </p:spTree>
    <p:extLst>
      <p:ext uri="{BB962C8B-B14F-4D97-AF65-F5344CB8AC3E}">
        <p14:creationId xmlns:p14="http://schemas.microsoft.com/office/powerpoint/2010/main" val="17504442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2857500"/>
            <a:ext cx="10972800" cy="1143000"/>
          </a:xfrm>
        </p:spPr>
        <p:txBody>
          <a:bodyPr/>
          <a:lstStyle/>
          <a:p>
            <a:r>
              <a:rPr lang="en-US" sz="13800" dirty="0" smtClean="0"/>
              <a:t>Engagement</a:t>
            </a:r>
            <a:endParaRPr lang="en-US" sz="13800" dirty="0"/>
          </a:p>
        </p:txBody>
      </p:sp>
    </p:spTree>
    <p:extLst>
      <p:ext uri="{BB962C8B-B14F-4D97-AF65-F5344CB8AC3E}">
        <p14:creationId xmlns:p14="http://schemas.microsoft.com/office/powerpoint/2010/main" val="1455577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Gamification - the use of game-psychology and </a:t>
            </a:r>
            <a:r>
              <a:rPr lang="en-US" dirty="0">
                <a:solidFill>
                  <a:srgbClr val="FFC000"/>
                </a:solidFill>
              </a:rPr>
              <a:t>game-mechanics</a:t>
            </a:r>
            <a:r>
              <a:rPr lang="en-US" dirty="0"/>
              <a:t> to engage users and change behavior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rgbClr val="FFC000"/>
                </a:solidFill>
              </a:rPr>
              <a:t>Game Mechanics</a:t>
            </a:r>
            <a:r>
              <a:rPr lang="en-US" dirty="0" smtClean="0"/>
              <a:t> – tools and techniques that can be utilized to build a highly motivational user experience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05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Game Mechanics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Voting</a:t>
            </a:r>
          </a:p>
        </p:txBody>
      </p:sp>
      <p:pic>
        <p:nvPicPr>
          <p:cNvPr id="5122" name="Picture 2" descr="http://www.cliffmasterson.com/wp-content/uploads/x-fact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0715" y="1750836"/>
            <a:ext cx="1768480" cy="1202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coremediagroup.com/images/spotlight/M_AmericanIdolLogo630_1130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589" y="1571528"/>
            <a:ext cx="2625089" cy="1475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reallifestl.com/wp-content/uploads/2013/05/f37c5ae0-4bfe-474d-8c3b-8ca2876c780b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7917" y="1577152"/>
            <a:ext cx="2228548" cy="1512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emilyintheglass.files.wordpress.com/2011/08/survivor-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2953" y="3336122"/>
            <a:ext cx="2079247" cy="1312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://static.tumblr.com/oqthpwb/6Kym7twgn/biggestlos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328" y="3229446"/>
            <a:ext cx="2166684" cy="1418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http://www.fbbuylikes.com/wp-content/uploads/2012/11/buy-facebook-likes2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893" y="4427158"/>
            <a:ext cx="2642433" cy="192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https://www.seoclerk.com/pics/171018-1fe7KQ1388108483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8431" y="5105400"/>
            <a:ext cx="1663153" cy="1663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Picture 16" descr="http://www.dumnoniidesign.co.uk/wp-content/uploads/2012/03/digg-logo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4549" y="5390546"/>
            <a:ext cx="1901825" cy="1179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1412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Game Mechanics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Voting</a:t>
            </a:r>
          </a:p>
          <a:p>
            <a:r>
              <a:rPr lang="en-US" dirty="0" smtClean="0"/>
              <a:t>Follow</a:t>
            </a:r>
          </a:p>
        </p:txBody>
      </p:sp>
      <p:pic>
        <p:nvPicPr>
          <p:cNvPr id="14342" name="Picture 6" descr="http://f4864cc98171a2fa5bcf-bac0519d026520f2ed1271cdfe28fb70.r28.cf2.rackcdn.com/linkedin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828800"/>
            <a:ext cx="762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7595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Game Mechanics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Voting</a:t>
            </a:r>
          </a:p>
          <a:p>
            <a:r>
              <a:rPr lang="en-US" dirty="0" smtClean="0"/>
              <a:t>Follow</a:t>
            </a:r>
          </a:p>
          <a:p>
            <a:r>
              <a:rPr lang="en-US" dirty="0" smtClean="0"/>
              <a:t>Collect</a:t>
            </a:r>
          </a:p>
        </p:txBody>
      </p:sp>
      <p:pic>
        <p:nvPicPr>
          <p:cNvPr id="15366" name="Picture 6" descr="http://flyingpiggie.com/wp-content/uploads/2013/08/oneworld-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275" y="1717245"/>
            <a:ext cx="3981450" cy="5140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5853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Game Mechanics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Voting</a:t>
            </a:r>
          </a:p>
          <a:p>
            <a:r>
              <a:rPr lang="en-US" dirty="0" smtClean="0"/>
              <a:t>Follow</a:t>
            </a:r>
          </a:p>
          <a:p>
            <a:r>
              <a:rPr lang="en-US" dirty="0" smtClean="0"/>
              <a:t>Collect</a:t>
            </a:r>
          </a:p>
          <a:p>
            <a:r>
              <a:rPr lang="en-US" dirty="0" smtClean="0"/>
              <a:t>Unlock</a:t>
            </a:r>
          </a:p>
        </p:txBody>
      </p:sp>
      <p:pic>
        <p:nvPicPr>
          <p:cNvPr id="16386" name="Picture 2" descr="http://blog.hackerearth.com/wp-content/uploads/2014/04/google-recruiting-billboar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600201"/>
            <a:ext cx="915979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1039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Game Mechanics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175" y="1450976"/>
            <a:ext cx="10972800" cy="4525963"/>
          </a:xfrm>
        </p:spPr>
        <p:txBody>
          <a:bodyPr/>
          <a:lstStyle/>
          <a:p>
            <a:r>
              <a:rPr lang="en-US" dirty="0" smtClean="0"/>
              <a:t>Voting</a:t>
            </a:r>
          </a:p>
          <a:p>
            <a:r>
              <a:rPr lang="en-US" dirty="0" smtClean="0"/>
              <a:t>Follow</a:t>
            </a:r>
          </a:p>
          <a:p>
            <a:r>
              <a:rPr lang="en-US" dirty="0" smtClean="0"/>
              <a:t>Collect</a:t>
            </a:r>
          </a:p>
          <a:p>
            <a:r>
              <a:rPr lang="en-US" dirty="0" smtClean="0"/>
              <a:t>Unlock</a:t>
            </a:r>
          </a:p>
          <a:p>
            <a:r>
              <a:rPr lang="en-US" dirty="0" smtClean="0"/>
              <a:t>Lottery</a:t>
            </a:r>
          </a:p>
        </p:txBody>
      </p:sp>
      <p:pic>
        <p:nvPicPr>
          <p:cNvPr id="17410" name="Picture 2" descr="http://www.gunnreport.com/media/bullets/high/7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450976"/>
            <a:ext cx="9144000" cy="5417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3924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Game Mechanics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Voting</a:t>
            </a:r>
          </a:p>
          <a:p>
            <a:r>
              <a:rPr lang="en-US" dirty="0" smtClean="0"/>
              <a:t>Follow</a:t>
            </a:r>
          </a:p>
          <a:p>
            <a:r>
              <a:rPr lang="en-US" dirty="0" smtClean="0"/>
              <a:t>Collect</a:t>
            </a:r>
          </a:p>
          <a:p>
            <a:r>
              <a:rPr lang="en-US" dirty="0" smtClean="0"/>
              <a:t>Unlock</a:t>
            </a:r>
          </a:p>
          <a:p>
            <a:r>
              <a:rPr lang="en-US" dirty="0" smtClean="0"/>
              <a:t>Lottery</a:t>
            </a:r>
          </a:p>
          <a:p>
            <a:r>
              <a:rPr lang="en-US" dirty="0" smtClean="0"/>
              <a:t>Grades</a:t>
            </a:r>
          </a:p>
          <a:p>
            <a:endParaRPr lang="en-US" dirty="0"/>
          </a:p>
        </p:txBody>
      </p:sp>
      <p:pic>
        <p:nvPicPr>
          <p:cNvPr id="18434" name="Picture 2" descr="http://3.bp.blogspot.com/-Ke4_ZRNQK9w/UBMTVP7zIUI/AAAAAAAACO8/YFoKXobX8lo/s1600/DailyBurn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064"/>
          <a:stretch/>
        </p:blipFill>
        <p:spPr bwMode="auto">
          <a:xfrm>
            <a:off x="4305300" y="1513967"/>
            <a:ext cx="3543300" cy="5344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0139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Game Mechanics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Voting</a:t>
            </a:r>
          </a:p>
          <a:p>
            <a:r>
              <a:rPr lang="en-US" dirty="0" smtClean="0"/>
              <a:t>Follow</a:t>
            </a:r>
          </a:p>
          <a:p>
            <a:r>
              <a:rPr lang="en-US" dirty="0" smtClean="0"/>
              <a:t>Collect</a:t>
            </a:r>
          </a:p>
          <a:p>
            <a:r>
              <a:rPr lang="en-US" dirty="0" smtClean="0"/>
              <a:t>Unlock</a:t>
            </a:r>
          </a:p>
          <a:p>
            <a:r>
              <a:rPr lang="en-US" dirty="0" smtClean="0"/>
              <a:t>Lottery</a:t>
            </a:r>
          </a:p>
          <a:p>
            <a:r>
              <a:rPr lang="en-US" dirty="0" smtClean="0"/>
              <a:t>Grades</a:t>
            </a:r>
          </a:p>
          <a:p>
            <a:r>
              <a:rPr lang="en-US" dirty="0" smtClean="0"/>
              <a:t>Clearing</a:t>
            </a:r>
            <a:endParaRPr lang="en-US" dirty="0"/>
          </a:p>
        </p:txBody>
      </p:sp>
      <p:pic>
        <p:nvPicPr>
          <p:cNvPr id="19458" name="Picture 2" descr="http://alliosnews.com/wp-content/uploads/2013/05/The-Mysterious-Facebook-Icon-Up-clos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1" y="3378566"/>
            <a:ext cx="2590800" cy="2126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http://cloud.addictivetips.com/wp-content/uploads/2012/03/noOTA-Badge-Remover-iOS-Cydia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31" r="24219"/>
          <a:stretch/>
        </p:blipFill>
        <p:spPr bwMode="auto">
          <a:xfrm>
            <a:off x="7848600" y="3180421"/>
            <a:ext cx="3505201" cy="2286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0129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Breakout Session: User Types</a:t>
            </a:r>
            <a:endParaRPr lang="en-US" dirty="0"/>
          </a:p>
        </p:txBody>
      </p:sp>
      <p:pic>
        <p:nvPicPr>
          <p:cNvPr id="20482" name="Picture 2" descr="http://gamified.co.uk/wp-content/uploads/2013/02/willing-to-pla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406" y="1295400"/>
            <a:ext cx="5395188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623825" y="6488668"/>
            <a:ext cx="491057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http://www.gamified.co.uk/user-types/#.U7wwMvldXDS</a:t>
            </a:r>
          </a:p>
        </p:txBody>
      </p:sp>
    </p:spTree>
    <p:extLst>
      <p:ext uri="{BB962C8B-B14F-4D97-AF65-F5344CB8AC3E}">
        <p14:creationId xmlns:p14="http://schemas.microsoft.com/office/powerpoint/2010/main" val="2173178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Case Study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Introduction of LearningSite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0174" y="5410200"/>
            <a:ext cx="1228398" cy="1133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190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043"/>
    </mc:Choice>
    <mc:Fallback xmlns="">
      <p:transition spd="slow" advTm="17043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2857500"/>
            <a:ext cx="10972800" cy="1143000"/>
          </a:xfrm>
        </p:spPr>
        <p:txBody>
          <a:bodyPr/>
          <a:lstStyle/>
          <a:p>
            <a:r>
              <a:rPr lang="en-US" sz="13800" dirty="0" smtClean="0"/>
              <a:t>G-Word</a:t>
            </a:r>
            <a:endParaRPr lang="en-US" sz="13800" dirty="0"/>
          </a:p>
        </p:txBody>
      </p:sp>
      <p:sp>
        <p:nvSpPr>
          <p:cNvPr id="6" name="TextBox 5"/>
          <p:cNvSpPr txBox="1"/>
          <p:nvPr/>
        </p:nvSpPr>
        <p:spPr>
          <a:xfrm>
            <a:off x="1981200" y="-1905000"/>
            <a:ext cx="6172200" cy="110799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1400" dirty="0" smtClean="0">
                <a:solidFill>
                  <a:srgbClr val="FF0000">
                    <a:alpha val="67000"/>
                  </a:srgbClr>
                </a:solidFill>
                <a:sym typeface="Wingdings 2" panose="05020102010507070707" pitchFamily="18" charset="2"/>
              </a:rPr>
              <a:t></a:t>
            </a:r>
            <a:endParaRPr lang="en-US" sz="71400" dirty="0">
              <a:solidFill>
                <a:srgbClr val="FF0000">
                  <a:alpha val="67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122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Most popular phone in 2003 – LG 8000</a:t>
            </a:r>
            <a:endParaRPr lang="en-US" dirty="0"/>
          </a:p>
        </p:txBody>
      </p:sp>
      <p:pic>
        <p:nvPicPr>
          <p:cNvPr id="1030" name="Picture 6" descr="http://www.flytip.com/blogs/mobility/images/lg80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286000"/>
            <a:ext cx="3810000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2840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16"/>
    </mc:Choice>
    <mc:Fallback xmlns="">
      <p:transition spd="slow" advTm="5216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3012" y="371475"/>
            <a:ext cx="9705975" cy="611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207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020"/>
    </mc:Choice>
    <mc:Fallback xmlns="">
      <p:transition spd="slow" advTm="5802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1430online.com/images/iphone-whit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200400"/>
            <a:ext cx="2941638" cy="2941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free vector Firewall Network Block Communication Data clip a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65137"/>
            <a:ext cx="3829050" cy="567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https://cdn1.iconfinder.com/data/icons/3d-printing-icon-set/512/Serve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609600"/>
            <a:ext cx="3616324" cy="3616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8536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277"/>
    </mc:Choice>
    <mc:Fallback xmlns="">
      <p:transition spd="slow" advTm="76277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162874" y="2453783"/>
            <a:ext cx="7952925" cy="4399395"/>
          </a:xfrm>
          <a:prstGeom prst="rect">
            <a:avLst/>
          </a:prstGeom>
          <a:blipFill dpi="0" rotWithShape="1">
            <a:blip r:embed="rId3">
              <a:alphaModFix amt="5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Panning and Zooming</a:t>
            </a:r>
            <a:endParaRPr lang="en-US" dirty="0"/>
          </a:p>
        </p:txBody>
      </p:sp>
      <p:pic>
        <p:nvPicPr>
          <p:cNvPr id="6" name="Picture 5" descr="http://1430online.com/images/iphone-whit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363884"/>
            <a:ext cx="5334000" cy="5334000"/>
          </a:xfrm>
          <a:prstGeom prst="rect">
            <a:avLst/>
          </a:prstGeom>
          <a:noFill/>
        </p:spPr>
      </p:pic>
      <p:grpSp>
        <p:nvGrpSpPr>
          <p:cNvPr id="9" name="Group 8"/>
          <p:cNvGrpSpPr/>
          <p:nvPr/>
        </p:nvGrpSpPr>
        <p:grpSpPr>
          <a:xfrm>
            <a:off x="627927" y="1371600"/>
            <a:ext cx="2971800" cy="5334000"/>
            <a:chOff x="152400" y="1492170"/>
            <a:chExt cx="2971800" cy="5334000"/>
          </a:xfrm>
        </p:grpSpPr>
        <p:pic>
          <p:nvPicPr>
            <p:cNvPr id="7" name="Picture 6" descr="http://1430online.com/images/iphone-white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28" r="22857"/>
            <a:stretch/>
          </p:blipFill>
          <p:spPr bwMode="auto">
            <a:xfrm>
              <a:off x="152400" y="1492170"/>
              <a:ext cx="2971800" cy="533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89280" y="2587856"/>
              <a:ext cx="2174240" cy="3228744"/>
            </a:xfrm>
            <a:prstGeom prst="rect">
              <a:avLst/>
            </a:prstGeom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/>
          <a:srcRect r="72356" b="67032"/>
          <a:stretch/>
        </p:blipFill>
        <p:spPr>
          <a:xfrm>
            <a:off x="4239075" y="2458605"/>
            <a:ext cx="2184875" cy="3256396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>
          <a:xfrm>
            <a:off x="6934200" y="2057400"/>
            <a:ext cx="480060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3550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988"/>
    </mc:Choice>
    <mc:Fallback xmlns="">
      <p:transition spd="slow" advTm="30988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 cap="none" baseline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Goals for LearningSite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120000" y="3031957"/>
            <a:ext cx="5025216" cy="314500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1295400" y="1981200"/>
            <a:ext cx="9448800" cy="448627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Mobile – first class citizen</a:t>
            </a:r>
            <a:endParaRPr lang="en-US" dirty="0"/>
          </a:p>
          <a:p>
            <a:r>
              <a:rPr lang="en-US" dirty="0" smtClean="0"/>
              <a:t>Modern UI – faster, cleaner, simpler, more streamlined</a:t>
            </a:r>
          </a:p>
          <a:p>
            <a:r>
              <a:rPr lang="en-US" dirty="0" smtClean="0"/>
              <a:t>Fewer clicks</a:t>
            </a:r>
            <a:endParaRPr lang="en-US" dirty="0"/>
          </a:p>
          <a:p>
            <a:r>
              <a:rPr lang="en-US" dirty="0" smtClean="0"/>
              <a:t>Improved search</a:t>
            </a:r>
          </a:p>
          <a:p>
            <a:r>
              <a:rPr lang="en-US" dirty="0" smtClean="0"/>
              <a:t>More customizable, improved branding</a:t>
            </a:r>
          </a:p>
          <a:p>
            <a:r>
              <a:rPr lang="en-US" dirty="0" smtClean="0"/>
              <a:t>Backward compatible</a:t>
            </a:r>
          </a:p>
        </p:txBody>
      </p:sp>
    </p:spTree>
    <p:extLst>
      <p:ext uri="{BB962C8B-B14F-4D97-AF65-F5344CB8AC3E}">
        <p14:creationId xmlns:p14="http://schemas.microsoft.com/office/powerpoint/2010/main" val="480909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468"/>
    </mc:Choice>
    <mc:Fallback xmlns="">
      <p:transition spd="slow" advTm="40468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c08.deviantart.net/fs70/i/2013/085/0/c/everybody_loves_progress_but_nobody_likes_change_by_johro2012-d5z72f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981" y="0"/>
            <a:ext cx="103560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1753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952"/>
    </mc:Choice>
    <mc:Fallback xmlns="">
      <p:transition spd="slow" advTm="50952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splashomnimedia.com/images/blog-pictures/corporate-videos-dont-have-to-be-borin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-1"/>
            <a:ext cx="1028700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8090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471"/>
    </mc:Choice>
    <mc:Fallback xmlns="">
      <p:transition spd="slow" advTm="49471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126162"/>
          </a:xfrm>
        </p:spPr>
        <p:txBody>
          <a:bodyPr/>
          <a:lstStyle/>
          <a:p>
            <a:r>
              <a:rPr lang="en-US" sz="8800" dirty="0" smtClean="0"/>
              <a:t>Engagement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115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8278"/>
    </mc:Choice>
    <mc:Fallback xmlns="">
      <p:transition spd="slow" advTm="88278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LearningSite Adoption and Usage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/>
          </p:nvPr>
        </p:nvGraphicFramePr>
        <p:xfrm>
          <a:off x="609600" y="1143000"/>
          <a:ext cx="109728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51428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936"/>
    </mc:Choice>
    <mc:Fallback xmlns="">
      <p:transition spd="slow" advTm="26936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Change personal settings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Play videos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Register for events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Opt into plans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Request courses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Review achievements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Share videos, events, courses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Sign in from a mobile device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028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122"/>
    </mc:Choice>
    <mc:Fallback xmlns="">
      <p:transition spd="slow" advTm="65122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2857500"/>
            <a:ext cx="10972800" cy="1143000"/>
          </a:xfrm>
        </p:spPr>
        <p:txBody>
          <a:bodyPr/>
          <a:lstStyle/>
          <a:p>
            <a:r>
              <a:rPr lang="en-US" sz="13800" dirty="0" smtClean="0"/>
              <a:t>Game-</a:t>
            </a:r>
            <a:r>
              <a:rPr lang="en-US" sz="13800" dirty="0" err="1" smtClean="0"/>
              <a:t>ification</a:t>
            </a:r>
            <a:endParaRPr lang="en-US" sz="13800" dirty="0"/>
          </a:p>
        </p:txBody>
      </p:sp>
    </p:spTree>
    <p:extLst>
      <p:ext uri="{BB962C8B-B14F-4D97-AF65-F5344CB8AC3E}">
        <p14:creationId xmlns:p14="http://schemas.microsoft.com/office/powerpoint/2010/main" val="3188733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417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Breakout Session: Getting Buy-In for Gamification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Put business goals first –think about metrics that management can get </a:t>
            </a:r>
            <a:r>
              <a:rPr lang="en-US" dirty="0" smtClean="0"/>
              <a:t>behind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Avoid use words like game, gamify, and </a:t>
            </a:r>
            <a:r>
              <a:rPr lang="en-US" dirty="0" smtClean="0"/>
              <a:t>gamification, use something else like Reward</a:t>
            </a:r>
            <a:r>
              <a:rPr lang="en-US" dirty="0"/>
              <a:t>, Recognition, and Motivation Programs</a:t>
            </a:r>
          </a:p>
          <a:p>
            <a:pPr lvl="0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16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95400"/>
            <a:ext cx="10972800" cy="2011362"/>
          </a:xfrm>
        </p:spPr>
        <p:txBody>
          <a:bodyPr/>
          <a:lstStyle/>
          <a:p>
            <a:r>
              <a:rPr lang="en-US" sz="3600" dirty="0"/>
              <a:t>“Practicing law is serious business, done by serious professionals, and we don’t have time for games.” 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828800" y="3200400"/>
            <a:ext cx="8534400" cy="10668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i="1" dirty="0" smtClean="0"/>
              <a:t>-- Partner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68025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1.ytimg.com/vi/XA5eKucrb-k/maxresdefaul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2533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2691110"/>
            <a:ext cx="5486400" cy="1143000"/>
          </a:xfrm>
        </p:spPr>
        <p:txBody>
          <a:bodyPr/>
          <a:lstStyle/>
          <a:p>
            <a:r>
              <a:rPr lang="en-US" sz="8000" dirty="0" smtClean="0"/>
              <a:t>Gamification</a:t>
            </a:r>
            <a:endParaRPr lang="en-US" sz="8000" dirty="0"/>
          </a:p>
        </p:txBody>
      </p:sp>
      <p:sp>
        <p:nvSpPr>
          <p:cNvPr id="6" name="TextBox 5"/>
          <p:cNvSpPr txBox="1"/>
          <p:nvPr/>
        </p:nvSpPr>
        <p:spPr>
          <a:xfrm>
            <a:off x="1143000" y="709910"/>
            <a:ext cx="381000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400" dirty="0" smtClean="0">
                <a:solidFill>
                  <a:srgbClr val="FF0000">
                    <a:alpha val="67000"/>
                  </a:srgbClr>
                </a:solidFill>
                <a:sym typeface="Wingdings 2" panose="05020102010507070707" pitchFamily="18" charset="2"/>
              </a:rPr>
              <a:t></a:t>
            </a:r>
            <a:endParaRPr lang="en-US" sz="34400" dirty="0">
              <a:solidFill>
                <a:srgbClr val="FF0000">
                  <a:alpha val="67000"/>
                </a:srgbClr>
              </a:solidFill>
            </a:endParaRPr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6477000" y="685800"/>
            <a:ext cx="5181600" cy="541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 cap="none" baseline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 smtClean="0"/>
              <a:t>Engagification</a:t>
            </a:r>
            <a:endParaRPr lang="en-US" sz="5400" dirty="0" smtClean="0"/>
          </a:p>
          <a:p>
            <a:r>
              <a:rPr lang="en-US" sz="4400" dirty="0" smtClean="0">
                <a:solidFill>
                  <a:schemeClr val="bg1">
                    <a:lumMod val="50000"/>
                  </a:schemeClr>
                </a:solidFill>
              </a:rPr>
              <a:t>-or-</a:t>
            </a:r>
            <a:endParaRPr lang="en-US" sz="4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4400" dirty="0" smtClean="0"/>
              <a:t>Reward, Recognition, and Motivation Programs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570236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Gamification 101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 not about making everything  a game</a:t>
            </a:r>
          </a:p>
          <a:p>
            <a:endParaRPr lang="en-US" dirty="0"/>
          </a:p>
          <a:p>
            <a:r>
              <a:rPr lang="en-US" dirty="0"/>
              <a:t>Is not about badges, points, and leaderboards</a:t>
            </a:r>
          </a:p>
          <a:p>
            <a:endParaRPr lang="en-US" dirty="0"/>
          </a:p>
          <a:p>
            <a:r>
              <a:rPr lang="en-US" dirty="0"/>
              <a:t>It can’t fix a bad product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6873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Gamification - the use of game-psychology and game-mechanics to engage users and change behavior.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Note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Game </a:t>
            </a:r>
            <a:r>
              <a:rPr lang="en-US" dirty="0"/>
              <a:t>is not the goal.  </a:t>
            </a:r>
            <a:endParaRPr lang="en-US" dirty="0" smtClean="0"/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Engaging users and changing behavior is </a:t>
            </a:r>
            <a:r>
              <a:rPr lang="en-US" dirty="0"/>
              <a:t>the goal.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999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 Template for 2014.potx" id="{2F2073B2-2993-4711-AF7E-126898D17142}" vid="{3A77A010-3124-4000-B18B-5AC136DE88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5767</TotalTime>
  <Words>694</Words>
  <Application>Microsoft Office PowerPoint</Application>
  <PresentationFormat>Widescreen</PresentationFormat>
  <Paragraphs>176</Paragraphs>
  <Slides>41</Slides>
  <Notes>41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5" baseType="lpstr">
      <vt:lpstr>Arial</vt:lpstr>
      <vt:lpstr>Calibri</vt:lpstr>
      <vt:lpstr>Wingdings 2</vt:lpstr>
      <vt:lpstr>Office Theme</vt:lpstr>
      <vt:lpstr>Gamification of Learning</vt:lpstr>
      <vt:lpstr>Engagement</vt:lpstr>
      <vt:lpstr>G-Word</vt:lpstr>
      <vt:lpstr>Game-ification</vt:lpstr>
      <vt:lpstr>“Practicing law is serious business, done by serious professionals, and we don’t have time for games.” </vt:lpstr>
      <vt:lpstr>PowerPoint Presentation</vt:lpstr>
      <vt:lpstr>Gamification</vt:lpstr>
      <vt:lpstr>Gamification 101</vt:lpstr>
      <vt:lpstr>Definition</vt:lpstr>
      <vt:lpstr>The Gamer Generation</vt:lpstr>
      <vt:lpstr>7 Habits of Highly Successful Gamers</vt:lpstr>
      <vt:lpstr>7 Habits of Highly Successful Gamers</vt:lpstr>
      <vt:lpstr>1. Everyone Can Succeed</vt:lpstr>
      <vt:lpstr>2. You Gotta Play the Odds.</vt:lpstr>
      <vt:lpstr>3. Learn from the Team, not the Coach.</vt:lpstr>
      <vt:lpstr>4. Kill Bosses, Trust Strategy Guides</vt:lpstr>
      <vt:lpstr>5. Watch the Map.</vt:lpstr>
      <vt:lpstr>6. Can’t See It? Ignore It.</vt:lpstr>
      <vt:lpstr>7. Demand the Right Team.</vt:lpstr>
      <vt:lpstr>Definition</vt:lpstr>
      <vt:lpstr>Game Mechanics</vt:lpstr>
      <vt:lpstr>Game Mechanics</vt:lpstr>
      <vt:lpstr>Game Mechanics</vt:lpstr>
      <vt:lpstr>Game Mechanics</vt:lpstr>
      <vt:lpstr>Game Mechanics</vt:lpstr>
      <vt:lpstr>Game Mechanics</vt:lpstr>
      <vt:lpstr>Game Mechanics</vt:lpstr>
      <vt:lpstr>Breakout Session: User Types</vt:lpstr>
      <vt:lpstr>Case Study</vt:lpstr>
      <vt:lpstr>Most popular phone in 2003 – LG 8000</vt:lpstr>
      <vt:lpstr>PowerPoint Presentation</vt:lpstr>
      <vt:lpstr>PowerPoint Presentation</vt:lpstr>
      <vt:lpstr>Panning and Zooming</vt:lpstr>
      <vt:lpstr>PowerPoint Presentation</vt:lpstr>
      <vt:lpstr>PowerPoint Presentation</vt:lpstr>
      <vt:lpstr>PowerPoint Presentation</vt:lpstr>
      <vt:lpstr>Engagement</vt:lpstr>
      <vt:lpstr>LearningSite Adoption and Usage</vt:lpstr>
      <vt:lpstr>Learning Objectives</vt:lpstr>
      <vt:lpstr>Demo</vt:lpstr>
      <vt:lpstr>Breakout Session: Getting Buy-In for Gamification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Michael Barshinger</cp:lastModifiedBy>
  <cp:revision>108</cp:revision>
  <cp:lastPrinted>2014-07-10T15:32:16Z</cp:lastPrinted>
  <dcterms:created xsi:type="dcterms:W3CDTF">2010-11-03T00:36:52Z</dcterms:created>
  <dcterms:modified xsi:type="dcterms:W3CDTF">2014-07-15T12:07:33Z</dcterms:modified>
</cp:coreProperties>
</file>